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31.xml" ContentType="application/vnd.openxmlformats-officedocument.presentationml.slideLayout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Layouts/slideLayout28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4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Default Extension="pdf" ContentType="application/pdf"/>
  <Override PartName="/ppt/slideLayouts/slideLayout1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0.xml" ContentType="application/vnd.openxmlformats-officedocument.presentationml.slideLayout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69" r:id="rId2"/>
    <p:sldId id="326" r:id="rId3"/>
    <p:sldId id="331" r:id="rId4"/>
    <p:sldId id="364" r:id="rId5"/>
    <p:sldId id="387" r:id="rId6"/>
    <p:sldId id="385" r:id="rId7"/>
    <p:sldId id="386" r:id="rId8"/>
    <p:sldId id="384" r:id="rId9"/>
    <p:sldId id="383" r:id="rId10"/>
    <p:sldId id="388" r:id="rId11"/>
    <p:sldId id="390" r:id="rId12"/>
    <p:sldId id="391" r:id="rId13"/>
    <p:sldId id="392" r:id="rId14"/>
    <p:sldId id="393" r:id="rId15"/>
    <p:sldId id="394" r:id="rId16"/>
    <p:sldId id="389" r:id="rId17"/>
    <p:sldId id="395" r:id="rId18"/>
    <p:sldId id="372" r:id="rId19"/>
    <p:sldId id="379" r:id="rId20"/>
    <p:sldId id="3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CC006A"/>
    <a:srgbClr val="A0A1A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8175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040" y="-120"/>
      </p:cViewPr>
      <p:guideLst>
        <p:guide orient="horz" pos="1407"/>
        <p:guide orient="horz" pos="159"/>
        <p:guide orient="horz" pos="3693"/>
        <p:guide orient="horz" pos="318"/>
        <p:guide orient="horz" pos="3807"/>
        <p:guide orient="horz" pos="51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5/26/15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5/26/15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61949" y="6308524"/>
            <a:ext cx="8729640" cy="54947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473868"/>
            <a:ext cx="8778562" cy="438875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5753341"/>
            <a:ext cx="8729640" cy="440023"/>
          </a:xfrm>
        </p:spPr>
        <p:txBody>
          <a:bodyPr>
            <a:normAutofit/>
          </a:bodyPr>
          <a:lstStyle>
            <a:lvl1pPr marL="0" indent="0" algn="l">
              <a:buNone/>
              <a:defRPr sz="19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1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2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572173"/>
            <a:ext cx="4319587" cy="500448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572174"/>
            <a:ext cx="388937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690748"/>
            <a:ext cx="4077140" cy="517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Image: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273433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5" name="Rounded Rectangle 14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000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6121079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3141540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CR logo_12c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492" y="1905000"/>
            <a:ext cx="4319016" cy="2630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hot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End photo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619" y="240608"/>
            <a:ext cx="8640763" cy="63767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398348"/>
            <a:ext cx="7455788" cy="16308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148" y="2134236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7"/>
          <p:cNvGrpSpPr/>
          <p:nvPr userDrawn="1"/>
        </p:nvGrpSpPr>
        <p:grpSpPr>
          <a:xfrm>
            <a:off x="250824" y="2016125"/>
            <a:ext cx="7345364" cy="126000"/>
            <a:chOff x="250824" y="2016125"/>
            <a:chExt cx="7345364" cy="1260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8"/>
          <p:cNvGrpSpPr/>
          <p:nvPr userDrawn="1"/>
        </p:nvGrpSpPr>
        <p:grpSpPr>
          <a:xfrm>
            <a:off x="250824" y="3632092"/>
            <a:ext cx="7345364" cy="126000"/>
            <a:chOff x="250824" y="2016125"/>
            <a:chExt cx="7345364" cy="1260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21"/>
          <p:cNvGrpSpPr/>
          <p:nvPr userDrawn="1"/>
        </p:nvGrpSpPr>
        <p:grpSpPr>
          <a:xfrm>
            <a:off x="252000" y="5245523"/>
            <a:ext cx="7345364" cy="126000"/>
            <a:chOff x="250824" y="2016125"/>
            <a:chExt cx="7345364" cy="1260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67724" y="1915045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1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34070" y="5139910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3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43548" y="3527136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2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4"/>
          </p:nvPr>
        </p:nvSpPr>
        <p:spPr>
          <a:xfrm>
            <a:off x="1450148" y="3746616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29" name="Content Placeholder 2"/>
          <p:cNvSpPr>
            <a:spLocks noGrp="1"/>
          </p:cNvSpPr>
          <p:nvPr>
            <p:ph idx="15"/>
          </p:nvPr>
        </p:nvSpPr>
        <p:spPr>
          <a:xfrm>
            <a:off x="1450148" y="5367230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3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with Partner logos and 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719562"/>
            <a:ext cx="8778562" cy="438875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50824" y="6172200"/>
            <a:ext cx="8640764" cy="342900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6162475"/>
            <a:ext cx="8662964" cy="33855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4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5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6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7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8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9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0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1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2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3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/Partners/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50824" y="6172200"/>
            <a:ext cx="8640764" cy="342900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55836" y="1498237"/>
            <a:ext cx="8853219" cy="4443119"/>
          </a:xfrm>
        </p:spPr>
        <p:txBody>
          <a:bodyPr anchor="b" anchorCtr="0"/>
          <a:lstStyle>
            <a:lvl1pPr>
              <a:lnSpc>
                <a:spcPct val="80000"/>
              </a:lnSpc>
              <a:defRPr sz="3600">
                <a:solidFill>
                  <a:srgbClr val="616365"/>
                </a:solidFill>
              </a:defRPr>
            </a:lvl1pPr>
            <a:lvl2pPr marL="0" indent="0">
              <a:lnSpc>
                <a:spcPct val="90000"/>
              </a:lnSpc>
              <a:spcBef>
                <a:spcPts val="1900"/>
              </a:spcBef>
              <a:buNone/>
              <a:defRPr>
                <a:solidFill>
                  <a:srgbClr val="616365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A0A1A3"/>
                </a:solidFill>
              </a:defRPr>
            </a:lvl3pPr>
            <a:lvl4pPr marL="0" indent="0">
              <a:lnSpc>
                <a:spcPct val="90000"/>
              </a:lnSpc>
              <a:spcBef>
                <a:spcPts val="1300"/>
              </a:spcBef>
              <a:buNone/>
              <a:defRPr sz="1300">
                <a:solidFill>
                  <a:srgbClr val="616365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300">
                <a:solidFill>
                  <a:srgbClr val="A0A1A3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6162475"/>
            <a:ext cx="8662964" cy="33855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4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5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6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uthor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49225" y="1591200"/>
            <a:ext cx="8859829" cy="454923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1900">
                <a:solidFill>
                  <a:srgbClr val="616365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900">
                <a:solidFill>
                  <a:srgbClr val="A0A1A3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pic>
        <p:nvPicPr>
          <p:cNvPr id="14" name="Picture 13" descr="CRUK_Pos_RGB_15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5" name="Picture 14" descr="The Royal Marsden logo_RGB_300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397048"/>
            <a:ext cx="7455788" cy="1631719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9" y="2134236"/>
            <a:ext cx="7442468" cy="4733312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50824" y="2016125"/>
            <a:ext cx="73453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277" y="2215583"/>
            <a:ext cx="7498080" cy="379476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7824076" cy="125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ICR logo_Title slide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48" y="600781"/>
            <a:ext cx="4410000" cy="91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osition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 bars_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123" y="1907790"/>
            <a:ext cx="7537704" cy="460857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7824076" cy="125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 descr="Mission statement bars_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123" y="402749"/>
            <a:ext cx="7537704" cy="1359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2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572173"/>
            <a:ext cx="4319588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3889375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0" y="1690748"/>
            <a:ext cx="4077141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2134236"/>
            <a:ext cx="7442468" cy="229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4813" y="377289"/>
            <a:ext cx="968375" cy="32438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252000"/>
            <a:ext cx="73453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4" y="398348"/>
            <a:ext cx="7454693" cy="1113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0" r:id="rId4"/>
    <p:sldLayoutId id="2147483650" r:id="rId5"/>
    <p:sldLayoutId id="2147483661" r:id="rId6"/>
    <p:sldLayoutId id="2147483671" r:id="rId7"/>
    <p:sldLayoutId id="2147483662" r:id="rId8"/>
    <p:sldLayoutId id="2147483673" r:id="rId9"/>
    <p:sldLayoutId id="2147483653" r:id="rId10"/>
    <p:sldLayoutId id="2147483663" r:id="rId11"/>
    <p:sldLayoutId id="2147483674" r:id="rId12"/>
    <p:sldLayoutId id="2147483664" r:id="rId13"/>
    <p:sldLayoutId id="2147483654" r:id="rId14"/>
    <p:sldLayoutId id="2147483669" r:id="rId15"/>
    <p:sldLayoutId id="2147483670" r:id="rId16"/>
    <p:sldLayoutId id="2147483672" r:id="rId17"/>
    <p:sldLayoutId id="2147483675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9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df"/><Relationship Id="rId5" Type="http://schemas.openxmlformats.org/officeDocument/2006/relationships/image" Target="../media/image29.png"/><Relationship Id="rId6" Type="http://schemas.openxmlformats.org/officeDocument/2006/relationships/image" Target="../media/image30.pdf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df"/><Relationship Id="rId5" Type="http://schemas.openxmlformats.org/officeDocument/2006/relationships/image" Target="../media/image36.png"/><Relationship Id="rId6" Type="http://schemas.openxmlformats.org/officeDocument/2006/relationships/image" Target="../media/image37.pdf"/><Relationship Id="rId7" Type="http://schemas.openxmlformats.org/officeDocument/2006/relationships/image" Target="../media/image38.png"/><Relationship Id="rId8" Type="http://schemas.openxmlformats.org/officeDocument/2006/relationships/image" Target="../media/image39.pdf"/><Relationship Id="rId9" Type="http://schemas.openxmlformats.org/officeDocument/2006/relationships/image" Target="../media/image40.png"/><Relationship Id="rId10" Type="http://schemas.openxmlformats.org/officeDocument/2006/relationships/image" Target="../media/image41.pdf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d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d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d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JCampbell/genexdrugdemo.git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DrJCampbe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d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d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270468" y="427855"/>
            <a:ext cx="4873532" cy="773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3rd June 2015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Identifying genomic markers </a:t>
            </a:r>
            <a:r>
              <a:rPr lang="en-US" dirty="0" smtClean="0"/>
              <a:t>of drug </a:t>
            </a:r>
            <a:r>
              <a:rPr lang="en-US" dirty="0" smtClean="0"/>
              <a:t>response</a:t>
            </a:r>
            <a:br>
              <a:rPr lang="en-US" dirty="0" smtClean="0"/>
            </a:br>
            <a:r>
              <a:rPr lang="en-US" dirty="0" smtClean="0"/>
              <a:t>(an analysis in R)</a:t>
            </a:r>
            <a:br>
              <a:rPr lang="en-US" dirty="0" smtClean="0"/>
            </a:b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ICR Bioinformatics introduction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1a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7" name="Picture 46" descr="Screen shot 2015-05-27 at 19.50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0" y="1866900"/>
            <a:ext cx="7379588" cy="259011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12100" y="2518021"/>
            <a:ext cx="2490400" cy="1938992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Set the working directory, load modules and predefined functions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1b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Screen shot 2015-05-27 at 19.53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81174"/>
            <a:ext cx="5525750" cy="507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9700" y="1943100"/>
            <a:ext cx="2807900" cy="489364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Read the mutation data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Get a 624 </a:t>
            </a:r>
            <a:r>
              <a:rPr lang="en-US" sz="2400" dirty="0" err="1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 510 element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Read the drug IC50 data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Get a 707 </a:t>
            </a:r>
            <a:r>
              <a:rPr lang="en-US" sz="2400" dirty="0" err="1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 140 element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1c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 descr="Screen shot 2015-05-27 at 19.53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61412"/>
            <a:ext cx="5662876" cy="5096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5199" y="1863012"/>
            <a:ext cx="2539613" cy="156966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Get a list of cell lines in both tables (common row names)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7576" y="5054600"/>
            <a:ext cx="2539613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Organise</a:t>
            </a:r>
            <a:r>
              <a:rPr lang="en-US" sz="2400" dirty="0" smtClean="0">
                <a:solidFill>
                  <a:schemeClr val="tx2"/>
                </a:solidFill>
              </a:rPr>
              <a:t> the data tables with common rows…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1d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Screen shot 2015-05-27 at 20.21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86812"/>
            <a:ext cx="6100878" cy="4893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4529" y="1786812"/>
            <a:ext cx="2364918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Define a </a:t>
            </a:r>
            <a:r>
              <a:rPr lang="en-US" sz="2400" dirty="0" err="1" smtClean="0">
                <a:solidFill>
                  <a:schemeClr val="tx2"/>
                </a:solidFill>
              </a:rPr>
              <a:t>colour</a:t>
            </a:r>
            <a:r>
              <a:rPr lang="en-US" sz="2400" dirty="0" smtClean="0">
                <a:solidFill>
                  <a:schemeClr val="tx2"/>
                </a:solidFill>
              </a:rPr>
              <a:t> palette and break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3698" y="3530600"/>
            <a:ext cx="3966402" cy="83099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Make a simple </a:t>
            </a:r>
            <a:r>
              <a:rPr lang="en-US" sz="2400" dirty="0" err="1" smtClean="0">
                <a:solidFill>
                  <a:schemeClr val="tx2"/>
                </a:solidFill>
              </a:rPr>
              <a:t>heatmap</a:t>
            </a:r>
            <a:r>
              <a:rPr lang="en-US" sz="2400" dirty="0" smtClean="0">
                <a:solidFill>
                  <a:schemeClr val="tx2"/>
                </a:solidFill>
              </a:rPr>
              <a:t> of IC50 values with image()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3698" y="5689600"/>
            <a:ext cx="3240831" cy="83099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 fancier </a:t>
            </a:r>
            <a:r>
              <a:rPr lang="en-US" sz="2400" dirty="0" err="1" smtClean="0">
                <a:solidFill>
                  <a:schemeClr val="tx2"/>
                </a:solidFill>
              </a:rPr>
              <a:t>heatmap</a:t>
            </a:r>
            <a:r>
              <a:rPr lang="en-US" sz="2400" dirty="0" smtClean="0">
                <a:solidFill>
                  <a:schemeClr val="tx2"/>
                </a:solidFill>
              </a:rPr>
              <a:t> for the mutation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 descr="Screen shot 2015-05-27 at 22.49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68454"/>
            <a:ext cx="6542088" cy="1960595"/>
          </a:xfrm>
          <a:prstGeom prst="rect">
            <a:avLst/>
          </a:prstGeom>
        </p:spPr>
      </p:pic>
      <p:pic>
        <p:nvPicPr>
          <p:cNvPr id="7" name="Picture 6" descr="Screen shot 2015-05-27 at 22.13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29049"/>
            <a:ext cx="4483100" cy="2677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8" name="Picture 7" descr="Screen shot 2015-05-27 at 22.5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0" y="1771650"/>
            <a:ext cx="3798500" cy="1770082"/>
          </a:xfrm>
          <a:prstGeom prst="rect">
            <a:avLst/>
          </a:prstGeom>
        </p:spPr>
      </p:pic>
      <p:pic>
        <p:nvPicPr>
          <p:cNvPr id="9" name="Picture 8" descr="Screen shot 2015-05-27 at 22.59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51" y="3022600"/>
            <a:ext cx="8976050" cy="3665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8" name="Picture 7" descr="Screen shot 2015-05-27 at 23.1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749354"/>
            <a:ext cx="6680200" cy="2263846"/>
          </a:xfrm>
          <a:prstGeom prst="rect">
            <a:avLst/>
          </a:prstGeom>
        </p:spPr>
      </p:pic>
      <p:pic>
        <p:nvPicPr>
          <p:cNvPr id="9" name="Picture 8" descr="Screen shot 2015-05-27 at 22.57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013200"/>
            <a:ext cx="6680200" cy="125253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6921500" y="3568700"/>
            <a:ext cx="2071688" cy="310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/>
              <a:stretch>
                <a:fillRect/>
              </a:stretch>
            </p:blipFill>
          </mc:Choice>
          <mc:Fallback>
            <p:blipFill>
              <a:blip r:embed="rId7"/>
              <a:srcRect/>
              <a:stretch>
                <a:fillRect/>
              </a:stretch>
            </p:blipFill>
          </mc:Fallback>
        </mc:AlternateContent>
        <p:spPr bwMode="auto">
          <a:xfrm>
            <a:off x="6921500" y="1172369"/>
            <a:ext cx="2071688" cy="310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all gene/drug associations</a:t>
            </a:r>
          </a:p>
          <a:p>
            <a:pPr lvl="1"/>
            <a:r>
              <a:rPr lang="en-US" dirty="0" smtClean="0"/>
              <a:t>Looping and </a:t>
            </a:r>
            <a:r>
              <a:rPr lang="en-US" dirty="0" err="1" smtClean="0"/>
              <a:t>cor.test</a:t>
            </a:r>
            <a:r>
              <a:rPr lang="en-US" dirty="0" smtClean="0"/>
              <a:t>()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0" y="1934017"/>
            <a:ext cx="6444665" cy="289013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099277" y="1934017"/>
            <a:ext cx="965199" cy="1341622"/>
            <a:chOff x="5867400" y="3116082"/>
            <a:chExt cx="965199" cy="1341622"/>
          </a:xfrm>
        </p:grpSpPr>
        <p:sp>
          <p:nvSpPr>
            <p:cNvPr id="12" name="Rectangle 11"/>
            <p:cNvSpPr/>
            <p:nvPr/>
          </p:nvSpPr>
          <p:spPr>
            <a:xfrm>
              <a:off x="5867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1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75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7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21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75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29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21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75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9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1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75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29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U-Turn Arrow 27"/>
            <p:cNvSpPr/>
            <p:nvPr/>
          </p:nvSpPr>
          <p:spPr>
            <a:xfrm>
              <a:off x="593513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U-Turn Arrow 28"/>
            <p:cNvSpPr/>
            <p:nvPr/>
          </p:nvSpPr>
          <p:spPr>
            <a:xfrm>
              <a:off x="620605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U-Turn Arrow 29"/>
            <p:cNvSpPr/>
            <p:nvPr/>
          </p:nvSpPr>
          <p:spPr>
            <a:xfrm>
              <a:off x="6472755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64476" y="3645336"/>
            <a:ext cx="965199" cy="1341622"/>
            <a:chOff x="5867400" y="3116082"/>
            <a:chExt cx="965199" cy="1341622"/>
          </a:xfrm>
        </p:grpSpPr>
        <p:sp>
          <p:nvSpPr>
            <p:cNvPr id="32" name="Rectangle 31"/>
            <p:cNvSpPr/>
            <p:nvPr/>
          </p:nvSpPr>
          <p:spPr>
            <a:xfrm>
              <a:off x="5867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21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29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67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21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75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29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67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21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75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29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67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75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29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-Turn Arrow 47"/>
            <p:cNvSpPr/>
            <p:nvPr/>
          </p:nvSpPr>
          <p:spPr>
            <a:xfrm>
              <a:off x="593513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U-Turn Arrow 48"/>
            <p:cNvSpPr/>
            <p:nvPr/>
          </p:nvSpPr>
          <p:spPr>
            <a:xfrm>
              <a:off x="620605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U-Turn Arrow 49"/>
            <p:cNvSpPr/>
            <p:nvPr/>
          </p:nvSpPr>
          <p:spPr>
            <a:xfrm>
              <a:off x="6472755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516911" y="3854272"/>
            <a:ext cx="4667989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Do something here that operates on the columns from the drug and mutation data tables.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 subset of statistically significant gene-drug associations</a:t>
            </a:r>
          </a:p>
          <a:p>
            <a:pPr lvl="1"/>
            <a:r>
              <a:rPr lang="en-US" dirty="0" err="1" smtClean="0"/>
              <a:t>Boxplot</a:t>
            </a:r>
            <a:r>
              <a:rPr lang="en-US" dirty="0" smtClean="0"/>
              <a:t> by mutation status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i="1" dirty="0" smtClean="0"/>
              <a:t>BRAF</a:t>
            </a:r>
            <a:r>
              <a:rPr lang="en-US" sz="2800" dirty="0" smtClean="0"/>
              <a:t> mutation correlates with sensitivity to multiple RAF and MEK inhibitors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5435912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6909750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/>
              <a:stretch>
                <a:fillRect/>
              </a:stretch>
            </p:blipFill>
          </mc:Choice>
          <mc:Fallback>
            <p:blipFill>
              <a:blip r:embed="rId7"/>
              <a:srcRect/>
              <a:stretch>
                <a:fillRect/>
              </a:stretch>
            </p:blipFill>
          </mc:Fallback>
        </mc:AlternateContent>
        <p:spPr bwMode="auto">
          <a:xfrm>
            <a:off x="1637107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rcRect/>
              <a:stretch>
                <a:fillRect/>
              </a:stretch>
            </p:blipFill>
          </mc:Choice>
          <mc:Fallback>
            <p:blipFill>
              <a:blip r:embed="rId9"/>
              <a:srcRect/>
              <a:stretch>
                <a:fillRect/>
              </a:stretch>
            </p:blipFill>
          </mc:Fallback>
        </mc:AlternateContent>
        <p:spPr bwMode="auto">
          <a:xfrm>
            <a:off x="3962074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rcRect/>
              <a:stretch>
                <a:fillRect/>
              </a:stretch>
            </p:blipFill>
          </mc:Choice>
          <mc:Fallback>
            <p:blipFill>
              <a:blip r:embed="rId11"/>
              <a:srcRect/>
              <a:stretch>
                <a:fillRect/>
              </a:stretch>
            </p:blipFill>
          </mc:Fallback>
        </mc:AlternateContent>
        <p:spPr bwMode="auto">
          <a:xfrm>
            <a:off x="163269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 subset of statistically significant gene-drug associations</a:t>
            </a:r>
          </a:p>
          <a:p>
            <a:pPr lvl="1"/>
            <a:r>
              <a:rPr lang="en-US" dirty="0" err="1" smtClean="0"/>
              <a:t>Boxplot</a:t>
            </a:r>
            <a:r>
              <a:rPr lang="en-US" dirty="0" smtClean="0"/>
              <a:t> by copy number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i="1" dirty="0" smtClean="0"/>
              <a:t>TP53</a:t>
            </a:r>
            <a:r>
              <a:rPr lang="en-US" sz="2800" dirty="0" smtClean="0"/>
              <a:t> deletion correlates with resistance to </a:t>
            </a:r>
            <a:r>
              <a:rPr lang="en-US" sz="2800" dirty="0" err="1" smtClean="0"/>
              <a:t>nutlin</a:t>
            </a:r>
            <a:r>
              <a:rPr lang="en-US" sz="2800" dirty="0" smtClean="0"/>
              <a:t> (</a:t>
            </a:r>
            <a:r>
              <a:rPr lang="en-US" sz="2800" dirty="0" err="1" smtClean="0"/>
              <a:t>r</a:t>
            </a:r>
            <a:r>
              <a:rPr lang="en-US" sz="2800" dirty="0" smtClean="0"/>
              <a:t>=0.43, </a:t>
            </a:r>
            <a:r>
              <a:rPr lang="en-US" sz="2800" dirty="0" err="1" smtClean="0"/>
              <a:t>p</a:t>
            </a:r>
            <a:r>
              <a:rPr lang="en-US" sz="2800" dirty="0" smtClean="0"/>
              <a:t>=6.5e-29)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163270" y="3006011"/>
            <a:ext cx="5807812" cy="203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163270" y="4886012"/>
            <a:ext cx="5634251" cy="19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Get your data sets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Explore the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5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Analyse and visualise</a:t>
            </a:r>
          </a:p>
          <a:p>
            <a:endParaRPr lang="en-GB" sz="36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 up</a:t>
            </a:r>
          </a:p>
          <a:p>
            <a:pPr lvl="1"/>
            <a:r>
              <a:rPr lang="en-US" dirty="0" smtClean="0"/>
              <a:t>Useful sources of information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 smtClean="0"/>
              <a:t>R books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Papers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Stack Exchange… Google</a:t>
            </a:r>
          </a:p>
          <a:p>
            <a:pPr lvl="1">
              <a:spcAft>
                <a:spcPts val="1800"/>
              </a:spcAf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Download from share or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Genomics of Drug Sensitivity in</a:t>
            </a:r>
          </a:p>
          <a:p>
            <a:pPr lvl="1"/>
            <a:r>
              <a:rPr lang="en-US" dirty="0" smtClean="0"/>
              <a:t>Cancer (</a:t>
            </a:r>
            <a:r>
              <a:rPr lang="en-US" dirty="0" err="1" smtClean="0"/>
              <a:t>cancerrxgene.org</a:t>
            </a:r>
            <a:r>
              <a:rPr lang="en-US" dirty="0" smtClean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 smtClean="0"/>
              <a:t>Browse to </a:t>
            </a:r>
            <a:r>
              <a:rPr lang="en-US" sz="2800" dirty="0" smtClean="0">
                <a:hlinkClick r:id="rId2"/>
              </a:rPr>
              <a:t>https://github.com/DrJCampbell</a:t>
            </a:r>
            <a:endParaRPr lang="en-US" sz="2800" dirty="0" smtClean="0"/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Look for </a:t>
            </a:r>
            <a:r>
              <a:rPr lang="en-US" sz="2800" dirty="0" err="1" smtClean="0"/>
              <a:t>genexdrugdemo</a:t>
            </a:r>
            <a:r>
              <a:rPr lang="en-US" sz="2800" dirty="0" smtClean="0"/>
              <a:t> project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Download all files to a local directory</a:t>
            </a:r>
          </a:p>
          <a:p>
            <a:pPr lvl="1">
              <a:spcAft>
                <a:spcPts val="1800"/>
              </a:spcAft>
              <a:buNone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git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clone \</a:t>
            </a:r>
          </a:p>
          <a:p>
            <a:pPr lvl="1">
              <a:spcAft>
                <a:spcPts val="1800"/>
              </a:spcAft>
              <a:buNone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  <a:hlinkClick r:id="rId3"/>
              </a:rPr>
              <a:t>https://github.com/DrJCampbell/genexdrugdemo.git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Or you can get the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80" y="4276748"/>
            <a:ext cx="2159307" cy="234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1713104"/>
            <a:ext cx="5670639" cy="45225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data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PMID: 22460902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669439" y="2476500"/>
            <a:ext cx="1569561" cy="1155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Mutation, CNA and expression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1400" y="2476500"/>
            <a:ext cx="1569561" cy="1155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IC50 estimates for compounds</a:t>
            </a:r>
            <a:endParaRPr lang="en-US" dirty="0"/>
          </a:p>
        </p:txBody>
      </p:sp>
      <p:sp>
        <p:nvSpPr>
          <p:cNvPr id="9" name="Explosion 1 8"/>
          <p:cNvSpPr/>
          <p:nvPr/>
        </p:nvSpPr>
        <p:spPr>
          <a:xfrm>
            <a:off x="6070600" y="3873500"/>
            <a:ext cx="2641600" cy="1676400"/>
          </a:xfrm>
          <a:prstGeom prst="irregularSeal1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MANOVA, elastic net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3346012">
            <a:off x="6337300" y="3700810"/>
            <a:ext cx="381000" cy="4064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856896">
            <a:off x="7982479" y="3700810"/>
            <a:ext cx="381000" cy="4064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137400" y="5435600"/>
            <a:ext cx="503252" cy="419100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06619" y="5918200"/>
            <a:ext cx="1569561" cy="736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Gene-drug associations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69439" y="1878725"/>
            <a:ext cx="3291522" cy="461665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What Garnett </a:t>
            </a:r>
            <a:r>
              <a:rPr lang="en-US" sz="2400" i="1" dirty="0" smtClean="0">
                <a:solidFill>
                  <a:schemeClr val="tx2"/>
                </a:solidFill>
              </a:rPr>
              <a:t>et al.</a:t>
            </a:r>
            <a:r>
              <a:rPr lang="en-US" sz="2400" dirty="0" smtClean="0">
                <a:solidFill>
                  <a:schemeClr val="tx2"/>
                </a:solidFill>
              </a:rPr>
              <a:t> did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</a:t>
            </a:r>
            <a:r>
              <a:rPr lang="en-US" dirty="0" smtClean="0"/>
              <a:t>al., </a:t>
            </a:r>
            <a:r>
              <a:rPr lang="en-US" dirty="0" smtClean="0"/>
              <a:t>2012</a:t>
            </a:r>
            <a:endParaRPr lang="en-US" dirty="0" smtClean="0"/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5.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92" y="2305355"/>
            <a:ext cx="3178027" cy="3869543"/>
          </a:xfrm>
          <a:prstGeom prst="rect">
            <a:avLst/>
          </a:prstGeom>
        </p:spPr>
      </p:pic>
      <p:pic>
        <p:nvPicPr>
          <p:cNvPr id="7" name="Picture 6" descr="Screen shot 2015-05-26 at 22.55.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815" y="2409491"/>
            <a:ext cx="2854339" cy="3737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0559" y="2138592"/>
            <a:ext cx="895079" cy="2030405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6.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147" y="2177409"/>
            <a:ext cx="6041040" cy="44801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0795" y="4130518"/>
            <a:ext cx="1451145" cy="1026212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6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93" y="2142469"/>
            <a:ext cx="6061824" cy="4406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42138" y="4130518"/>
            <a:ext cx="1299356" cy="1026212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Explanation for examples</a:t>
            </a:r>
            <a:endParaRPr lang="en-US" dirty="0" smtClean="0"/>
          </a:p>
          <a:p>
            <a:pPr lvl="1"/>
            <a:r>
              <a:rPr lang="en-US" dirty="0" smtClean="0"/>
              <a:t>Massively </a:t>
            </a:r>
            <a:r>
              <a:rPr lang="en-US" dirty="0" smtClean="0"/>
              <a:t>simplified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 rot="16200000">
            <a:off x="5699126" y="3045123"/>
            <a:ext cx="457200" cy="255990"/>
            <a:chOff x="2279650" y="4028687"/>
            <a:chExt cx="457200" cy="25599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31427" y="3318412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1427" y="4180293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31427" y="5040896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MEK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1427" y="5876745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ERK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4"/>
            <a:endCxn id="9" idx="0"/>
          </p:cNvCxnSpPr>
          <p:nvPr/>
        </p:nvCxnSpPr>
        <p:spPr>
          <a:xfrm rot="5400000">
            <a:off x="856879" y="4050803"/>
            <a:ext cx="258980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0" idx="0"/>
          </p:cNvCxnSpPr>
          <p:nvPr/>
        </p:nvCxnSpPr>
        <p:spPr>
          <a:xfrm rot="5400000">
            <a:off x="857518" y="4912045"/>
            <a:ext cx="257702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4"/>
            <a:endCxn id="11" idx="0"/>
          </p:cNvCxnSpPr>
          <p:nvPr/>
        </p:nvCxnSpPr>
        <p:spPr>
          <a:xfrm rot="5400000">
            <a:off x="869895" y="5760271"/>
            <a:ext cx="232948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44652" y="4344988"/>
            <a:ext cx="457200" cy="255990"/>
            <a:chOff x="2279650" y="4028687"/>
            <a:chExt cx="457200" cy="25599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644654" y="5226844"/>
            <a:ext cx="457200" cy="255990"/>
            <a:chOff x="2279650" y="4028687"/>
            <a:chExt cx="457200" cy="25599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051054" y="4292473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PLX4720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1054" y="5179091"/>
            <a:ext cx="1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PD0325901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710365" y="2709988"/>
            <a:ext cx="457200" cy="255990"/>
            <a:chOff x="2279650" y="4028687"/>
            <a:chExt cx="457200" cy="25599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159506" y="4829064"/>
            <a:ext cx="457200" cy="255990"/>
            <a:chOff x="2279650" y="4028687"/>
            <a:chExt cx="457200" cy="25599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116767" y="2657473"/>
            <a:ext cx="9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Nutlin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5906" y="4781311"/>
            <a:ext cx="1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PD0332991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82471" y="2509755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3"/>
            <a:endCxn id="8" idx="0"/>
          </p:cNvCxnSpPr>
          <p:nvPr/>
        </p:nvCxnSpPr>
        <p:spPr>
          <a:xfrm rot="5400000">
            <a:off x="1018666" y="2992067"/>
            <a:ext cx="294049" cy="358641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412998" y="2707546"/>
            <a:ext cx="457200" cy="255990"/>
            <a:chOff x="2279650" y="4028687"/>
            <a:chExt cx="457200" cy="25599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819400" y="2515331"/>
            <a:ext cx="214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Lapatinib</a:t>
            </a:r>
            <a:r>
              <a:rPr lang="en-US" dirty="0" smtClean="0">
                <a:solidFill>
                  <a:schemeClr val="tx2"/>
                </a:solidFill>
              </a:rPr>
              <a:t> (EGFR)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PD173074 (FGFR)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264151" y="3444199"/>
            <a:ext cx="1327150" cy="60290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TP53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273678" y="2543008"/>
            <a:ext cx="1327150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MDM2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435177" y="5565079"/>
            <a:ext cx="1612062" cy="1203324"/>
            <a:chOff x="4435177" y="5438079"/>
            <a:chExt cx="1061046" cy="1203324"/>
          </a:xfrm>
        </p:grpSpPr>
        <p:sp>
          <p:nvSpPr>
            <p:cNvPr id="40" name="Block Arc 39"/>
            <p:cNvSpPr/>
            <p:nvPr/>
          </p:nvSpPr>
          <p:spPr>
            <a:xfrm>
              <a:off x="4435177" y="5482834"/>
              <a:ext cx="1061046" cy="1158569"/>
            </a:xfrm>
            <a:prstGeom prst="blockArc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43399" y="5438079"/>
              <a:ext cx="50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RB1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789338" y="5949391"/>
            <a:ext cx="932994" cy="58105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E2F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4397077" y="4585605"/>
            <a:ext cx="1687510" cy="7150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CycD+CDK4/6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 rot="16200000">
            <a:off x="5006978" y="5203496"/>
            <a:ext cx="457200" cy="255990"/>
            <a:chOff x="2279650" y="4028687"/>
            <a:chExt cx="457200" cy="25599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>
            <a:stCxn id="31" idx="5"/>
          </p:cNvCxnSpPr>
          <p:nvPr/>
        </p:nvCxnSpPr>
        <p:spPr>
          <a:xfrm rot="16200000" flipH="1">
            <a:off x="2064059" y="3090118"/>
            <a:ext cx="294051" cy="162539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4"/>
          </p:cNvCxnSpPr>
          <p:nvPr/>
        </p:nvCxnSpPr>
        <p:spPr>
          <a:xfrm rot="5400000">
            <a:off x="1571642" y="3278427"/>
            <a:ext cx="331543" cy="1588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 of Our Analyses</a:t>
            </a:r>
            <a:endParaRPr lang="en-US" dirty="0" smtClean="0"/>
          </a:p>
          <a:p>
            <a:pPr lvl="1"/>
            <a:r>
              <a:rPr lang="en-US" dirty="0" smtClean="0"/>
              <a:t>Steps in R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64520" y="1714500"/>
            <a:ext cx="7442468" cy="4733312"/>
          </a:xfrm>
        </p:spPr>
        <p:txBody>
          <a:bodyPr>
            <a:noAutofit/>
          </a:bodyPr>
          <a:lstStyle/>
          <a:p>
            <a:pPr lvl="4">
              <a:spcAft>
                <a:spcPts val="1800"/>
              </a:spcAft>
            </a:pPr>
            <a:r>
              <a:rPr lang="en-US" sz="3600" dirty="0" smtClean="0"/>
              <a:t>Set up (load functions, set dir)</a:t>
            </a:r>
          </a:p>
          <a:p>
            <a:pPr lvl="4">
              <a:spcAft>
                <a:spcPts val="1800"/>
              </a:spcAft>
            </a:pPr>
            <a:r>
              <a:rPr lang="en-US" sz="3600" dirty="0" smtClean="0"/>
              <a:t>Load data sets and check them</a:t>
            </a:r>
          </a:p>
          <a:p>
            <a:pPr lvl="4">
              <a:spcAft>
                <a:spcPts val="1800"/>
              </a:spcAft>
            </a:pPr>
            <a:r>
              <a:rPr lang="en-US" sz="3800" dirty="0" smtClean="0"/>
              <a:t>Test a single association</a:t>
            </a:r>
          </a:p>
          <a:p>
            <a:pPr lvl="4">
              <a:spcAft>
                <a:spcPts val="1800"/>
              </a:spcAft>
            </a:pPr>
            <a:r>
              <a:rPr lang="en-US" sz="3600" dirty="0" smtClean="0"/>
              <a:t>Test all associations</a:t>
            </a:r>
          </a:p>
          <a:p>
            <a:pPr lvl="4">
              <a:spcAft>
                <a:spcPts val="1800"/>
              </a:spcAft>
            </a:pPr>
            <a:r>
              <a:rPr lang="en-US" sz="3600" dirty="0" err="1" smtClean="0"/>
              <a:t>Visualise</a:t>
            </a:r>
            <a:r>
              <a:rPr lang="en-US" sz="3600" dirty="0" smtClean="0"/>
              <a:t> the results</a:t>
            </a:r>
          </a:p>
          <a:p>
            <a:pPr lvl="1">
              <a:spcAft>
                <a:spcPts val="1800"/>
              </a:spcAft>
            </a:pP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 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 template.potx</Template>
  <TotalTime>10806</TotalTime>
  <Words>477</Words>
  <Application>Microsoft Macintosh PowerPoint</Application>
  <PresentationFormat>On-screen Show (4:3)</PresentationFormat>
  <Paragraphs>117</Paragraphs>
  <Slides>20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ICR Scientific PowerPoint template</vt:lpstr>
      <vt:lpstr> Identifying genomic markers of drug response (an analysis in R)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James Campbell</dc:creator>
  <cp:lastModifiedBy>James Campbell</cp:lastModifiedBy>
  <cp:revision>85</cp:revision>
  <cp:lastPrinted>2013-05-02T17:01:29Z</cp:lastPrinted>
  <dcterms:created xsi:type="dcterms:W3CDTF">2015-05-26T18:18:55Z</dcterms:created>
  <dcterms:modified xsi:type="dcterms:W3CDTF">2015-05-27T23:19:51Z</dcterms:modified>
</cp:coreProperties>
</file>